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1414" r:id="rId2"/>
    <p:sldId id="1460" r:id="rId3"/>
    <p:sldId id="1426" r:id="rId4"/>
    <p:sldId id="1461" r:id="rId5"/>
    <p:sldId id="1459" r:id="rId6"/>
    <p:sldId id="1462" r:id="rId7"/>
    <p:sldId id="1442" r:id="rId8"/>
    <p:sldId id="1429" r:id="rId9"/>
    <p:sldId id="1465" r:id="rId10"/>
    <p:sldId id="1466" r:id="rId11"/>
    <p:sldId id="1467" r:id="rId12"/>
    <p:sldId id="1431" r:id="rId13"/>
    <p:sldId id="1432" r:id="rId14"/>
    <p:sldId id="1468" r:id="rId15"/>
    <p:sldId id="1415" r:id="rId16"/>
    <p:sldId id="1416" r:id="rId17"/>
    <p:sldId id="1417" r:id="rId18"/>
    <p:sldId id="1451" r:id="rId19"/>
    <p:sldId id="1452" r:id="rId20"/>
    <p:sldId id="1453" r:id="rId21"/>
    <p:sldId id="1450" r:id="rId22"/>
    <p:sldId id="1454" r:id="rId23"/>
    <p:sldId id="1418" r:id="rId24"/>
    <p:sldId id="1419" r:id="rId25"/>
    <p:sldId id="1455" r:id="rId26"/>
    <p:sldId id="1420" r:id="rId27"/>
    <p:sldId id="1421" r:id="rId28"/>
    <p:sldId id="1422" r:id="rId29"/>
    <p:sldId id="1433" r:id="rId30"/>
    <p:sldId id="1434" r:id="rId31"/>
    <p:sldId id="1435" r:id="rId32"/>
  </p:sldIdLst>
  <p:sldSz cx="12192000" cy="6858000"/>
  <p:notesSz cx="6858000" cy="9144000"/>
  <p:custDataLst>
    <p:tags r:id="rId3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8000"/>
    <a:srgbClr val="008080"/>
    <a:srgbClr val="00CC99"/>
    <a:srgbClr val="66FF33"/>
    <a:srgbClr val="9900FF"/>
    <a:srgbClr val="FF3300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55" autoAdjust="0"/>
  </p:normalViewPr>
  <p:slideViewPr>
    <p:cSldViewPr>
      <p:cViewPr>
        <p:scale>
          <a:sx n="60" d="100"/>
          <a:sy n="60" d="100"/>
        </p:scale>
        <p:origin x="-408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2DC054-A325-45C9-9522-2E41644D6E06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651B11-2EE5-4ED2-8459-67FB90BDF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FCF4-A77D-40DF-8941-D7344F92EAB4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02B8-476E-4A2C-8517-B1C1E5ADFCDD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B8B8-96AE-4B83-9878-0CB32ED6B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2E39-00B7-4CA1-B8A4-BCB884A10246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0A1F-2F00-4E94-BEE3-65A30795D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6851-5EB7-4F42-B15E-D6F235923D0D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AA72-AE84-4999-B224-98BD588B6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6212-1DF5-4499-BDB9-E77AC9C5E758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325D-3945-4397-B0B9-A171D5BE8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7570-1A7E-4F54-B126-66AB16723DD1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355A-B45B-4FF6-9245-53632FB1E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773A-9BC3-461F-9B36-EE340BBFFE40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CA40-5FDD-412E-AB8B-8E52A46F8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A04-343B-4568-8305-5D56DD53198D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B1E7-24FB-405E-B491-8D48A4412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8677-AEFC-4A05-AE1D-90329FA16241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16F8-85E8-4298-A246-BEE4CC02D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E0A5-BEC4-4D6C-9FA3-869B0203FA59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B8DB-7C12-4A70-BDD3-DD5C47E52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21AF-5587-4D1D-87E9-0524BC90E7B8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7E74-D622-4AF2-9207-5A53A319AA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A489-95ED-4274-89CA-DB894CE1635F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FC9E-9EA6-46F8-963B-2A6F61154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0D4293-E8C3-492B-825E-483E8314B3BC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28CFA4-163E-4809-A397-1EE317E94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image" Target="../media/image3.jpeg"/><Relationship Id="rId5" Type="http://schemas.openxmlformats.org/officeDocument/2006/relationships/audio" Target="../media/audio10.wav"/><Relationship Id="rId10" Type="http://schemas.openxmlformats.org/officeDocument/2006/relationships/audio" Target="../media/audio15.wav"/><Relationship Id="rId4" Type="http://schemas.openxmlformats.org/officeDocument/2006/relationships/audio" Target="../media/audio9.wav"/><Relationship Id="rId9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10" Type="http://schemas.openxmlformats.org/officeDocument/2006/relationships/image" Target="../media/image3.jpeg"/><Relationship Id="rId4" Type="http://schemas.openxmlformats.org/officeDocument/2006/relationships/audio" Target="../media/audio17.wav"/><Relationship Id="rId9" Type="http://schemas.openxmlformats.org/officeDocument/2006/relationships/audio" Target="../media/audio2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25.wav"/><Relationship Id="rId4" Type="http://schemas.openxmlformats.org/officeDocument/2006/relationships/audio" Target="../media/audio2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0.wav"/><Relationship Id="rId7" Type="http://schemas.openxmlformats.org/officeDocument/2006/relationships/audio" Target="../media/audio27.wav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7.png"/><Relationship Id="rId5" Type="http://schemas.openxmlformats.org/officeDocument/2006/relationships/audio" Target="../media/audio11.wav"/><Relationship Id="rId10" Type="http://schemas.openxmlformats.org/officeDocument/2006/relationships/image" Target="../media/image6.png"/><Relationship Id="rId4" Type="http://schemas.openxmlformats.org/officeDocument/2006/relationships/audio" Target="../media/audio26.wav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13.png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9.wav"/><Relationship Id="rId11" Type="http://schemas.openxmlformats.org/officeDocument/2006/relationships/image" Target="../media/image11.png"/><Relationship Id="rId5" Type="http://schemas.openxmlformats.org/officeDocument/2006/relationships/audio" Target="../media/audio28.wav"/><Relationship Id="rId10" Type="http://schemas.openxmlformats.org/officeDocument/2006/relationships/image" Target="../media/image10.png"/><Relationship Id="rId4" Type="http://schemas.openxmlformats.org/officeDocument/2006/relationships/audio" Target="../media/audio21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4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2.wav"/><Relationship Id="rId5" Type="http://schemas.openxmlformats.org/officeDocument/2006/relationships/audio" Target="../media/audio31.wav"/><Relationship Id="rId10" Type="http://schemas.openxmlformats.org/officeDocument/2006/relationships/image" Target="../media/image18.png"/><Relationship Id="rId4" Type="http://schemas.openxmlformats.org/officeDocument/2006/relationships/audio" Target="../media/audio23.wav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audio" Target="../media/audio26.wav"/><Relationship Id="rId18" Type="http://schemas.openxmlformats.org/officeDocument/2006/relationships/image" Target="../media/image15.png"/><Relationship Id="rId26" Type="http://schemas.openxmlformats.org/officeDocument/2006/relationships/image" Target="../media/image17.png"/><Relationship Id="rId3" Type="http://schemas.openxmlformats.org/officeDocument/2006/relationships/audio" Target="../media/audio10.wav"/><Relationship Id="rId21" Type="http://schemas.openxmlformats.org/officeDocument/2006/relationships/image" Target="../media/image5.png"/><Relationship Id="rId7" Type="http://schemas.openxmlformats.org/officeDocument/2006/relationships/audio" Target="../media/audio27.wav"/><Relationship Id="rId12" Type="http://schemas.openxmlformats.org/officeDocument/2006/relationships/audio" Target="../media/audio31.wav"/><Relationship Id="rId17" Type="http://schemas.openxmlformats.org/officeDocument/2006/relationships/audio" Target="../media/audio32.wav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6" Type="http://schemas.openxmlformats.org/officeDocument/2006/relationships/audio" Target="../media/audio21.wav"/><Relationship Id="rId20" Type="http://schemas.openxmlformats.org/officeDocument/2006/relationships/image" Target="../media/image9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4.wav"/><Relationship Id="rId11" Type="http://schemas.openxmlformats.org/officeDocument/2006/relationships/audio" Target="../media/audio11.wav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audio" Target="../media/audio13.wav"/><Relationship Id="rId15" Type="http://schemas.openxmlformats.org/officeDocument/2006/relationships/audio" Target="../media/audio29.wav"/><Relationship Id="rId23" Type="http://schemas.openxmlformats.org/officeDocument/2006/relationships/image" Target="../media/image10.png"/><Relationship Id="rId28" Type="http://schemas.openxmlformats.org/officeDocument/2006/relationships/image" Target="../media/image7.png"/><Relationship Id="rId10" Type="http://schemas.openxmlformats.org/officeDocument/2006/relationships/audio" Target="../media/audio18.wav"/><Relationship Id="rId19" Type="http://schemas.openxmlformats.org/officeDocument/2006/relationships/image" Target="../media/image4.png"/><Relationship Id="rId31" Type="http://schemas.openxmlformats.org/officeDocument/2006/relationships/image" Target="../media/image13.png"/><Relationship Id="rId4" Type="http://schemas.openxmlformats.org/officeDocument/2006/relationships/audio" Target="../media/audio28.wav"/><Relationship Id="rId9" Type="http://schemas.openxmlformats.org/officeDocument/2006/relationships/audio" Target="../media/audio23.wav"/><Relationship Id="rId14" Type="http://schemas.openxmlformats.org/officeDocument/2006/relationships/audio" Target="../media/audio30.wav"/><Relationship Id="rId22" Type="http://schemas.openxmlformats.org/officeDocument/2006/relationships/image" Target="../media/image16.png"/><Relationship Id="rId27" Type="http://schemas.openxmlformats.org/officeDocument/2006/relationships/image" Target="../media/image18.png"/><Relationship Id="rId30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1.436991.jpeg"/>
          <p:cNvPicPr>
            <a:picLocks noChangeAspect="1"/>
          </p:cNvPicPr>
          <p:nvPr/>
        </p:nvPicPr>
        <p:blipFill>
          <a:blip r:embed="rId3" cstate="print"/>
          <a:srcRect l="13102" r="13750"/>
          <a:stretch>
            <a:fillRect/>
          </a:stretch>
        </p:blipFill>
        <p:spPr>
          <a:xfrm>
            <a:off x="4667240" y="0"/>
            <a:ext cx="7524760" cy="6858000"/>
          </a:xfrm>
          <a:prstGeom prst="rect">
            <a:avLst/>
          </a:prstGeom>
        </p:spPr>
      </p:pic>
      <p:pic>
        <p:nvPicPr>
          <p:cNvPr id="4" name="Рисунок 3" descr="1.1.946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4595802" cy="689370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tabLst>
                <a:tab pos="179388" algn="l"/>
              </a:tabLst>
              <a:defRPr/>
            </a:pPr>
            <a:r>
              <a:rPr lang="de-DE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-52"/>
                <a:cs typeface="Times New Roman" pitchFamily="18" charset="0"/>
              </a:rPr>
              <a:t>In der Schule und im Garten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charset="-52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027003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Хмеленок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Николай Павлович</a:t>
            </a:r>
            <a:endParaRPr lang="en-US" sz="3200" b="1" i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857232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tabLst>
                <a:tab pos="179388" algn="l"/>
              </a:tabLst>
              <a:defRPr/>
            </a:pP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школе и в саду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291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de-DE" sz="7200" b="1" i="1" dirty="0" smtClean="0">
                <a:ea typeface="Times New Roman"/>
                <a:cs typeface="Arial" pitchFamily="34" charset="0"/>
              </a:rPr>
              <a:t>Bleistift (Tanja)</a:t>
            </a:r>
            <a:endParaRPr lang="ru-RU" sz="7200" b="1" i="1" dirty="0">
              <a:ea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28868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Wo ist mein Bleistift?</a:t>
            </a:r>
            <a:r>
              <a:rPr lang="de-DE" sz="72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72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lang="de-DE" sz="72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72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Ich weiß nicht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. Hier </a:t>
            </a:r>
            <a:r>
              <a:rPr lang="de-DE" sz="72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liegt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nur 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Tanj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lang="de-DE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Bleistift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endParaRPr lang="ru-RU" sz="72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57166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ea typeface="Times New Roman"/>
                <a:cs typeface="Arial" pitchFamily="34" charset="0"/>
              </a:rPr>
              <a:t>Regenschirm? (Nadja)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71678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66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Wo ist mein Regenschirm?</a:t>
            </a:r>
            <a:r>
              <a:rPr lang="de-DE" sz="66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66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lang="de-DE" sz="66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66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Ich weiß nicht</a:t>
            </a:r>
            <a:r>
              <a:rPr lang="de-DE" sz="66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. Hier </a:t>
            </a:r>
            <a:r>
              <a:rPr lang="de-DE" sz="66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liegt</a:t>
            </a:r>
            <a:r>
              <a:rPr lang="de-DE" sz="66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nur Nadja</a:t>
            </a:r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lang="de-DE" sz="66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Regenschirm.</a:t>
            </a:r>
            <a:endParaRPr lang="ru-RU" sz="66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00042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Вставь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пропущенные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глаголы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“stehen”, “steht”, “liegen”, “liegt”, “hängen”, “hängt”.</a:t>
            </a: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50030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	Was … hier? Hier … ein Bücherschrank.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857628"/>
            <a:ext cx="1219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</a:t>
            </a: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steht</a:t>
            </a: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hier? Hier </a:t>
            </a: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steht</a:t>
            </a: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ein Bücherschrank.</a:t>
            </a:r>
            <a:endParaRPr kumimoji="0" lang="de-DE" sz="6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14290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hier? Hier … ein Schrank.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dort? Dort … zwei Briefe.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dort? Dort … ein Tisch.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hier? Hier … drei Bücher.</a:t>
            </a:r>
          </a:p>
          <a:p>
            <a:pPr lvl="0" algn="just"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Wer … dort? Dort … eine Frau.</a:t>
            </a:r>
          </a:p>
          <a:p>
            <a:pPr lvl="0" algn="just">
              <a:tabLst>
                <a:tab pos="180975" algn="l"/>
              </a:tabLst>
            </a:pPr>
            <a:r>
              <a:rPr lang="de-DE" sz="6000" b="1" i="1" dirty="0" smtClean="0">
                <a:solidFill>
                  <a:srgbClr val="000000"/>
                </a:solidFill>
                <a:ea typeface="Times New Roman" pitchFamily="18" charset="0"/>
              </a:rPr>
              <a:t>Was … dort? Dort … eine Karte.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14290"/>
            <a:ext cx="1219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hier? Hier … ein Bild.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dort? Dort … ein Plakat.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dort? Dort … die Bücher.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Was … hier? Hier … ein Kleid.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de-DE" sz="6000" b="1" i="1" dirty="0" smtClean="0">
                <a:solidFill>
                  <a:srgbClr val="000000"/>
                </a:solidFill>
              </a:rPr>
              <a:t>Was … dort?  Dort … ein Brief.</a:t>
            </a:r>
            <a:endParaRPr kumimoji="0" lang="de-DE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1219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Запомни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Was?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            Wo?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6646" y="1371600"/>
          <a:ext cx="12025354" cy="4876800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0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5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910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Schule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Ukraine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Klasse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Tasche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Wohnung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Bibliothek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Vase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Rakete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Schule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Ukraine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Klasse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Tasche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Wohnung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Bibliothek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Vase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Rakete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школе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Украине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классе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сумке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квартире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библиотеке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вазе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ракете</a:t>
                      </a:r>
                      <a:endParaRPr lang="ru-RU" sz="4000" b="1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38546" y="1357298"/>
            <a:ext cx="4500594" cy="50006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38546" y="2000240"/>
            <a:ext cx="4500594" cy="50006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8546" y="2643182"/>
            <a:ext cx="4500594" cy="50006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38546" y="3286124"/>
            <a:ext cx="4500594" cy="50006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8546" y="3929066"/>
            <a:ext cx="4500594" cy="50006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38546" y="4572008"/>
            <a:ext cx="4500594" cy="428628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38546" y="5143512"/>
            <a:ext cx="4500594" cy="50006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38546" y="5786454"/>
            <a:ext cx="4500594" cy="571504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 der 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 der Ukra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 der 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 der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 der Wohn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 der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n der V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n der Rak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9523" y="357166"/>
          <a:ext cx="11882478" cy="5486400"/>
        </p:xfrm>
        <a:graphic>
          <a:graphicData uri="http://schemas.openxmlformats.org/drawingml/2006/table">
            <a:tbl>
              <a:tblPr/>
              <a:tblGrid>
                <a:gridCol w="3357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1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3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8628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Garten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Hof</a:t>
                      </a: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Wald</a:t>
                      </a: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Park</a:t>
                      </a: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Schrank</a:t>
                      </a: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Bus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Kosmos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de-DE" sz="40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dem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Garten</a:t>
                      </a: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</a:t>
                      </a:r>
                      <a:r>
                        <a:rPr lang="de-DE" sz="40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Garten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Hof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Wald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Park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Schrank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Bus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Kosmos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саду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4000" b="1" i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 дворе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лесу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парке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шкафу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автобусе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космосе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67108" y="357166"/>
            <a:ext cx="4857784" cy="1357322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67108" y="2214554"/>
            <a:ext cx="4857784" cy="50006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67108" y="2857496"/>
            <a:ext cx="4857784" cy="50006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67108" y="3500438"/>
            <a:ext cx="4857784" cy="428628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67108" y="4071942"/>
            <a:ext cx="4857784" cy="50006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7108" y="4714884"/>
            <a:ext cx="4857784" cy="50006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67108" y="5357826"/>
            <a:ext cx="4857784" cy="571504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 Ho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 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m P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m 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m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m Kosm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8084" y="571480"/>
          <a:ext cx="11715832" cy="2143140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00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431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400" b="1" i="1" dirty="0">
                          <a:solidFill>
                            <a:srgbClr val="0000CC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das</a:t>
                      </a:r>
                      <a:r>
                        <a:rPr lang="de-DE" sz="4400" b="1" i="1" dirty="0">
                          <a:latin typeface="Times New Roman CYR"/>
                          <a:ea typeface="Times New Roman"/>
                          <a:cs typeface="Times New Roman"/>
                        </a:rPr>
                        <a:t> Zimmer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400" b="1" i="1" dirty="0">
                          <a:solidFill>
                            <a:srgbClr val="0000CC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das</a:t>
                      </a:r>
                      <a:r>
                        <a:rPr lang="de-DE" sz="4400" b="1" i="1" dirty="0">
                          <a:latin typeface="Times New Roman CYR"/>
                          <a:ea typeface="Times New Roman"/>
                          <a:cs typeface="Times New Roman"/>
                        </a:rPr>
                        <a:t> Buch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400" b="1" i="1" dirty="0">
                          <a:solidFill>
                            <a:srgbClr val="0000CC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das</a:t>
                      </a:r>
                      <a:r>
                        <a:rPr lang="de-DE" sz="4400" b="1" i="1" dirty="0">
                          <a:latin typeface="Times New Roman CYR"/>
                          <a:ea typeface="Times New Roman"/>
                          <a:cs typeface="Times New Roman"/>
                        </a:rPr>
                        <a:t> Heft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400" b="1" i="1" dirty="0">
                          <a:solidFill>
                            <a:srgbClr val="0000CC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de-DE" sz="4400" b="1" i="1" dirty="0">
                          <a:latin typeface="Times New Roman CYR"/>
                          <a:ea typeface="Times New Roman"/>
                          <a:cs typeface="Times New Roman"/>
                        </a:rPr>
                        <a:t> Zimmer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400" b="1" i="1" dirty="0">
                          <a:solidFill>
                            <a:srgbClr val="0000CC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de-DE" sz="4400" b="1" i="1" dirty="0">
                          <a:latin typeface="Times New Roman CYR"/>
                          <a:ea typeface="Times New Roman"/>
                          <a:cs typeface="Times New Roman"/>
                        </a:rPr>
                        <a:t> Buch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400" b="1" i="1" dirty="0">
                          <a:solidFill>
                            <a:srgbClr val="0000CC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de-DE" sz="4400" b="1" i="1" dirty="0">
                          <a:latin typeface="Times New Roman CYR"/>
                          <a:ea typeface="Times New Roman"/>
                          <a:cs typeface="Times New Roman"/>
                        </a:rPr>
                        <a:t> Heft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400" b="1" i="1" dirty="0" smtClean="0">
                          <a:latin typeface="Times New Roman CYR"/>
                          <a:ea typeface="Times New Roman"/>
                          <a:cs typeface="Times New Roman"/>
                        </a:rPr>
                        <a:t>в комнате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400" b="1" i="1" dirty="0" smtClean="0">
                          <a:latin typeface="Times New Roman CYR"/>
                          <a:ea typeface="Times New Roman"/>
                          <a:cs typeface="Times New Roman"/>
                        </a:rPr>
                        <a:t>в книге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4400" b="1" i="1" dirty="0" smtClean="0">
                          <a:latin typeface="Times New Roman CYR"/>
                          <a:ea typeface="Times New Roman"/>
                          <a:cs typeface="Times New Roman"/>
                        </a:rPr>
                        <a:t>в тетради</a:t>
                      </a:r>
                      <a:endParaRPr lang="ru-RU" sz="4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09984" y="571480"/>
            <a:ext cx="4143404" cy="57150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09984" y="1285860"/>
            <a:ext cx="4143404" cy="57150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09984" y="2000240"/>
            <a:ext cx="4143404" cy="57150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 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g-in-cu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38414" y="285728"/>
            <a:ext cx="1482193" cy="1571636"/>
          </a:xfrm>
          <a:prstGeom prst="rect">
            <a:avLst/>
          </a:prstGeom>
        </p:spPr>
      </p:pic>
      <p:pic>
        <p:nvPicPr>
          <p:cNvPr id="10" name="Рисунок 9" descr="cat in ba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2926" y="214290"/>
            <a:ext cx="3168655" cy="16692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52" y="214290"/>
            <a:ext cx="1914979" cy="1678358"/>
          </a:xfrm>
          <a:prstGeom prst="rect">
            <a:avLst/>
          </a:prstGeom>
        </p:spPr>
      </p:pic>
      <p:pic>
        <p:nvPicPr>
          <p:cNvPr id="21" name="Рисунок 20" descr="in-the-library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9074" y="214290"/>
            <a:ext cx="2150245" cy="1520128"/>
          </a:xfrm>
          <a:prstGeom prst="rect">
            <a:avLst/>
          </a:prstGeom>
        </p:spPr>
      </p:pic>
      <p:pic>
        <p:nvPicPr>
          <p:cNvPr id="22" name="Рисунок 21" descr="classroo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8084" y="214290"/>
            <a:ext cx="2336884" cy="17145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2662" y="2071678"/>
            <a:ext cx="731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in der Klasse</a:t>
            </a:r>
            <a:endParaRPr lang="ru-RU" sz="60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52662" y="3000372"/>
            <a:ext cx="731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in der Tasse</a:t>
            </a:r>
            <a:endParaRPr lang="ru-RU" sz="6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81224" y="3857628"/>
            <a:ext cx="731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in der Tasche</a:t>
            </a:r>
            <a:endParaRPr lang="ru-RU" sz="6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81224" y="4786322"/>
            <a:ext cx="731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in der Bibliothek</a:t>
            </a:r>
            <a:endParaRPr lang="ru-RU" sz="6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09786" y="5842337"/>
            <a:ext cx="731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in der Schultasche</a:t>
            </a:r>
            <a:endParaRPr lang="ru-RU" sz="6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 der 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 der 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 der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 der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 der Schul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irl-read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3718" y="71438"/>
            <a:ext cx="1500198" cy="1730261"/>
          </a:xfrm>
          <a:prstGeom prst="rect">
            <a:avLst/>
          </a:prstGeom>
        </p:spPr>
      </p:pic>
      <p:pic>
        <p:nvPicPr>
          <p:cNvPr id="13" name="Рисунок 12" descr="lion in zo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24562" y="142876"/>
            <a:ext cx="2207881" cy="1643074"/>
          </a:xfrm>
          <a:prstGeom prst="rect">
            <a:avLst/>
          </a:prstGeom>
        </p:spPr>
      </p:pic>
      <p:pic>
        <p:nvPicPr>
          <p:cNvPr id="15" name="Рисунок 14" descr="girl-in-fores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2016" y="71438"/>
            <a:ext cx="2121950" cy="1857388"/>
          </a:xfrm>
          <a:prstGeom prst="rect">
            <a:avLst/>
          </a:prstGeom>
        </p:spPr>
      </p:pic>
      <p:pic>
        <p:nvPicPr>
          <p:cNvPr id="23" name="Рисунок 22" descr="plant tre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8084" y="-285752"/>
            <a:ext cx="1857388" cy="2151211"/>
          </a:xfrm>
          <a:prstGeom prst="rect">
            <a:avLst/>
          </a:prstGeom>
        </p:spPr>
      </p:pic>
      <p:pic>
        <p:nvPicPr>
          <p:cNvPr id="24" name="Рисунок 23" descr="bus-driv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66910" y="-71438"/>
            <a:ext cx="2108672" cy="1857388"/>
          </a:xfrm>
          <a:prstGeom prst="rect">
            <a:avLst/>
          </a:prstGeom>
        </p:spPr>
      </p:pic>
      <p:pic>
        <p:nvPicPr>
          <p:cNvPr id="25" name="Рисунок 24" descr="boy-swimmi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10050" y="0"/>
            <a:ext cx="1452478" cy="18573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5604" y="1857364"/>
            <a:ext cx="46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/>
              <a:t>im Garten</a:t>
            </a:r>
            <a:endParaRPr lang="ru-RU" sz="5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95604" y="2714620"/>
            <a:ext cx="46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/>
              <a:t>im Bus</a:t>
            </a:r>
            <a:endParaRPr lang="ru-RU" sz="5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95604" y="3500438"/>
            <a:ext cx="46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/>
              <a:t>im Fluss</a:t>
            </a:r>
            <a:endParaRPr lang="ru-RU" sz="5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95604" y="4286256"/>
            <a:ext cx="46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/>
              <a:t>im Zoo</a:t>
            </a:r>
            <a:endParaRPr lang="ru-RU" sz="5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95604" y="5072074"/>
            <a:ext cx="46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/>
              <a:t>im Wald</a:t>
            </a:r>
            <a:endParaRPr lang="ru-RU" sz="5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95604" y="5934670"/>
            <a:ext cx="46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/>
              <a:t>im Sessel</a:t>
            </a:r>
            <a:endParaRPr lang="ru-RU" sz="5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 Fluss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m Z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m 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m Ses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340" y="857232"/>
            <a:ext cx="1109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/>
              <a:t>liegen</a:t>
            </a:r>
            <a:r>
              <a:rPr lang="ru-RU" sz="5400" b="1" i="1" dirty="0"/>
              <a:t> — </a:t>
            </a:r>
            <a:r>
              <a:rPr lang="ru-RU" sz="5400" b="1" i="1" dirty="0" smtClean="0"/>
              <a:t>лежать</a:t>
            </a:r>
            <a:endParaRPr lang="ru-RU" sz="5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Запомни новые слова.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5340" y="1714488"/>
            <a:ext cx="1109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hängen </a:t>
            </a:r>
            <a:r>
              <a:rPr lang="ru-RU" sz="5400" b="1" i="1" dirty="0" smtClean="0"/>
              <a:t>— висеть</a:t>
            </a:r>
            <a:endParaRPr lang="ru-RU" sz="5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5340" y="2571744"/>
            <a:ext cx="1109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ich weiß nicht </a:t>
            </a:r>
            <a:r>
              <a:rPr lang="ru-RU" sz="5400" b="1" i="1" dirty="0" smtClean="0"/>
              <a:t>— </a:t>
            </a:r>
            <a:r>
              <a:rPr lang="ru-RU" sz="5400" b="1" i="1" dirty="0"/>
              <a:t>я не </a:t>
            </a:r>
            <a:r>
              <a:rPr lang="ru-RU" sz="5400" b="1" i="1" dirty="0" smtClean="0"/>
              <a:t>знаю</a:t>
            </a:r>
            <a:endParaRPr lang="ru-RU" sz="5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5340" y="3429000"/>
            <a:ext cx="1109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Und ob! </a:t>
            </a:r>
            <a:r>
              <a:rPr lang="ru-RU" sz="5400" b="1" i="1" dirty="0" smtClean="0"/>
              <a:t>— </a:t>
            </a:r>
            <a:r>
              <a:rPr lang="ru-RU" sz="5400" b="1" i="1" dirty="0"/>
              <a:t>Ещё </a:t>
            </a:r>
            <a:r>
              <a:rPr lang="ru-RU" sz="5400" b="1" i="1" dirty="0" smtClean="0"/>
              <a:t>бы!</a:t>
            </a:r>
            <a:endParaRPr lang="ru-RU" sz="5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5340" y="4286256"/>
            <a:ext cx="1109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nur</a:t>
            </a:r>
            <a:r>
              <a:rPr lang="ru-RU" sz="5400" b="1" i="1" dirty="0" smtClean="0"/>
              <a:t> — только</a:t>
            </a:r>
            <a:r>
              <a:rPr lang="en-US" sz="5400" b="1" i="1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5340" y="5143512"/>
            <a:ext cx="1109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hier</a:t>
            </a:r>
            <a:r>
              <a:rPr lang="en-US" sz="5400" b="1" i="1" dirty="0" smtClean="0"/>
              <a:t> </a:t>
            </a:r>
            <a:r>
              <a:rPr lang="ru-RU" sz="5400" b="1" i="1" dirty="0" smtClean="0"/>
              <a:t>— здесь</a:t>
            </a:r>
            <a:endParaRPr lang="ru-RU" sz="5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5340" y="5934670"/>
            <a:ext cx="1109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dort</a:t>
            </a:r>
            <a:r>
              <a:rPr lang="en-US" sz="5400" b="1" i="1" dirty="0" smtClean="0"/>
              <a:t> </a:t>
            </a:r>
            <a:r>
              <a:rPr lang="ru-RU" sz="5400" b="1" i="1" dirty="0" smtClean="0"/>
              <a:t>— там</a:t>
            </a:r>
            <a:endParaRPr lang="ru-RU" sz="5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ä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weiß 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d 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y-on-bed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42876"/>
            <a:ext cx="2358076" cy="1491753"/>
          </a:xfrm>
          <a:prstGeom prst="rect">
            <a:avLst/>
          </a:prstGeom>
        </p:spPr>
      </p:pic>
      <p:pic>
        <p:nvPicPr>
          <p:cNvPr id="11" name="Рисунок 10" descr="tulpe-in-flow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214314"/>
            <a:ext cx="3128203" cy="1357322"/>
          </a:xfrm>
          <a:prstGeom prst="rect">
            <a:avLst/>
          </a:prstGeom>
        </p:spPr>
      </p:pic>
      <p:pic>
        <p:nvPicPr>
          <p:cNvPr id="16" name="Рисунок 15" descr="watch-TV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7108" y="0"/>
            <a:ext cx="2541688" cy="176066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4628" y="142876"/>
            <a:ext cx="20082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309918" y="2214554"/>
            <a:ext cx="466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im Buch</a:t>
            </a:r>
            <a:endParaRPr lang="ru-RU" sz="60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09918" y="3071810"/>
            <a:ext cx="466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im Zimmer</a:t>
            </a:r>
            <a:endParaRPr lang="ru-RU" sz="6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09918" y="4000504"/>
            <a:ext cx="466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im Auto</a:t>
            </a:r>
            <a:endParaRPr lang="ru-RU" sz="6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09918" y="4857760"/>
            <a:ext cx="466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/>
              <a:t>im Bett</a:t>
            </a:r>
            <a:endParaRPr lang="ru-RU" sz="6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 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m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357166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72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А теперь скажи самостоятельно,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72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где они находятся.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72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Для проверки </a:t>
            </a:r>
            <a:r>
              <a:rPr lang="ru-RU" sz="7200" b="1" i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кликай</a:t>
            </a:r>
            <a:r>
              <a:rPr lang="ru-RU" sz="72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пробел.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y-on-bed0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096395" y="4643446"/>
            <a:ext cx="2823125" cy="1785950"/>
          </a:xfrm>
          <a:prstGeom prst="rect">
            <a:avLst/>
          </a:prstGeom>
        </p:spPr>
      </p:pic>
      <p:pic>
        <p:nvPicPr>
          <p:cNvPr id="7" name="Рисунок 6" descr="dog-in-cup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6894" y="4572008"/>
            <a:ext cx="1886428" cy="2000264"/>
          </a:xfrm>
          <a:prstGeom prst="rect">
            <a:avLst/>
          </a:prstGeom>
        </p:spPr>
      </p:pic>
      <p:pic>
        <p:nvPicPr>
          <p:cNvPr id="9" name="Рисунок 8" descr="girl-reads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09785" y="4500570"/>
            <a:ext cx="1796239" cy="2071702"/>
          </a:xfrm>
          <a:prstGeom prst="rect">
            <a:avLst/>
          </a:prstGeom>
        </p:spPr>
      </p:pic>
      <p:pic>
        <p:nvPicPr>
          <p:cNvPr id="10" name="Рисунок 9" descr="cat in ba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810380" y="2428868"/>
            <a:ext cx="3168655" cy="1669201"/>
          </a:xfrm>
          <a:prstGeom prst="rect">
            <a:avLst/>
          </a:prstGeom>
        </p:spPr>
      </p:pic>
      <p:pic>
        <p:nvPicPr>
          <p:cNvPr id="11" name="Рисунок 10" descr="tulpe-in-flower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38942" y="285728"/>
            <a:ext cx="3128203" cy="1357322"/>
          </a:xfrm>
          <a:prstGeom prst="rect">
            <a:avLst/>
          </a:prstGeom>
        </p:spPr>
      </p:pic>
      <p:pic>
        <p:nvPicPr>
          <p:cNvPr id="13" name="Рисунок 12" descr="lion in zoo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167174" y="4643446"/>
            <a:ext cx="2495865" cy="1857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52" y="214290"/>
            <a:ext cx="1914979" cy="1678358"/>
          </a:xfrm>
          <a:prstGeom prst="rect">
            <a:avLst/>
          </a:prstGeom>
        </p:spPr>
      </p:pic>
      <p:pic>
        <p:nvPicPr>
          <p:cNvPr id="15" name="Рисунок 14" descr="girl-in-forest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38678" y="2357430"/>
            <a:ext cx="2121950" cy="1857388"/>
          </a:xfrm>
          <a:prstGeom prst="rect">
            <a:avLst/>
          </a:prstGeom>
        </p:spPr>
      </p:pic>
      <p:pic>
        <p:nvPicPr>
          <p:cNvPr id="16" name="Рисунок 15" descr="watch-TV9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166910" y="2357430"/>
            <a:ext cx="2541688" cy="176066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953652" y="2500306"/>
            <a:ext cx="20082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in-the-library01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452926" y="214290"/>
            <a:ext cx="2150245" cy="1520128"/>
          </a:xfrm>
          <a:prstGeom prst="rect">
            <a:avLst/>
          </a:prstGeom>
        </p:spPr>
      </p:pic>
      <p:pic>
        <p:nvPicPr>
          <p:cNvPr id="22" name="Рисунок 21" descr="classroom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38084" y="214290"/>
            <a:ext cx="2336884" cy="1714512"/>
          </a:xfrm>
          <a:prstGeom prst="rect">
            <a:avLst/>
          </a:prstGeom>
        </p:spPr>
      </p:pic>
      <p:pic>
        <p:nvPicPr>
          <p:cNvPr id="23" name="Рисунок 22" descr="plant tree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0" y="2071678"/>
            <a:ext cx="1857388" cy="2151211"/>
          </a:xfrm>
          <a:prstGeom prst="rect">
            <a:avLst/>
          </a:prstGeom>
        </p:spPr>
      </p:pic>
      <p:pic>
        <p:nvPicPr>
          <p:cNvPr id="24" name="Рисунок 23" descr="bus-drive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738942" y="4643446"/>
            <a:ext cx="2189775" cy="1928826"/>
          </a:xfrm>
          <a:prstGeom prst="rect">
            <a:avLst/>
          </a:prstGeom>
        </p:spPr>
      </p:pic>
      <p:pic>
        <p:nvPicPr>
          <p:cNvPr id="25" name="Рисунок 24" descr="boy-swimming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881290" y="0"/>
            <a:ext cx="1452478" cy="185738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023902" y="-100015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24166" y="-100015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24430" y="-100015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667636" y="-100015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453718" y="-100015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047800" y="107154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-1047800" y="2000240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-1047800" y="2928934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-1047800" y="3857628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-1047800" y="4786322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23902" y="7215214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95604" y="714377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67306" y="7072338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10512" y="714377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096528" y="7143776"/>
            <a:ext cx="571504" cy="64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 der 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 Fluss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 der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m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 der Schul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m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m 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m 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n der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m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 der 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im Ses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im Z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im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im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1429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Выучи стихотворение.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38084" y="1214422"/>
            <a:ext cx="1195391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 Park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 Park sind viele Blumen: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weiß, blau, rot und bunt.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Wir lachen, spielen, springen,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 lustig bellt der Hund.</a:t>
            </a:r>
            <a:endParaRPr kumimoji="0" lang="de-DE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dicht Im P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8084" y="0"/>
            <a:ext cx="1195391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Вставь вместо точек слова “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in der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” или “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im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Wald,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Tasche,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Bibliothek,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Garten,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Hof,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Schule,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Park,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Klasse,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Zimmer,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Schulbank</a:t>
            </a:r>
            <a:endParaRPr kumimoji="0" lang="de-DE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744" y="1357298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1357298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3902" y="3214686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39074" y="2285992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9588" y="5072074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1092" y="4143380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5274" y="2357430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81752" y="3214686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53190" y="4214818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95934" y="5072074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8084" y="357166"/>
            <a:ext cx="1195391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Schrank,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Brief,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Zeitung,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</a:t>
            </a:r>
            <a:r>
              <a:rPr lang="de-DE" sz="6000" b="1" i="1" dirty="0" smtClean="0">
                <a:ea typeface="Times New Roman" pitchFamily="18" charset="0"/>
                <a:cs typeface="Arial" pitchFamily="34" charset="0"/>
              </a:rPr>
              <a:t> Tasse, </a:t>
            </a:r>
            <a:endParaRPr kumimoji="0" lang="de-DE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Wohnung,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Kosmos, 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Rakete,</a:t>
            </a:r>
          </a:p>
          <a:p>
            <a:pPr lvl="0" algn="just">
              <a:tabLst>
                <a:tab pos="180975" algn="l"/>
              </a:tabLs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Kindergarten.</a:t>
            </a:r>
            <a:endParaRPr kumimoji="0" lang="de-DE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98" y="1500174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8942" y="1500174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2398" y="2500306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96066" y="3357562"/>
            <a:ext cx="2278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der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3968" y="500042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24826" y="571480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3902" y="3357562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09654" y="4286256"/>
            <a:ext cx="108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Ответь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вопросы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38282" y="642918"/>
          <a:ext cx="8501122" cy="5965530"/>
        </p:xfrm>
        <a:graphic>
          <a:graphicData uri="http://schemas.openxmlformats.org/drawingml/2006/table">
            <a:tbl>
              <a:tblPr/>
              <a:tblGrid>
                <a:gridCol w="5405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6553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1)Wo liegt die Schultasche?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2)Wo liegt das Heft?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3)Wo liegen die Bücher?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4)Wo liegt der Kugelschreiber?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5)Wo sitzen die Schüler?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6)Wo arbeitet der Junge?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7)Wo spielen die Kinder?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8)Wo arbeitet der Vater?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9)Wo sitzen die Kinder?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10)Wo liest das Mädchen?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11)Wo steht der Tisch?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12)Wo steht der Lehrer?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13)Wo arbeitet der Opa?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14)Wo spielt das Mädchen?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15)Wo arbeiten die Geschwister?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16)Wo stehen die Bänke?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17)Wo liegt der Kugelschreiber?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18)Wo steht die Bank?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19)Wo hängt das Kleid? 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591" marR="415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Garten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Hof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Wald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Schrank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der Schultasche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der Schulbank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der Bibliothek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Buch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der Klasse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Schrank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der Schule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Garten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Zimmer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der Klasse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Zimmer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Garten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der Schultasche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Schrank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Garten</a:t>
                      </a:r>
                      <a:endParaRPr lang="ru-RU" sz="2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85728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Ответь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вопросы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используя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слова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in der Bibliothek, in der Vase,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im Hof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, in der Küche, in der Schultasche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др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pic>
        <p:nvPicPr>
          <p:cNvPr id="18440" name="Picture 8" descr="собака во дв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57364"/>
            <a:ext cx="1905013" cy="1285884"/>
          </a:xfrm>
          <a:prstGeom prst="rect">
            <a:avLst/>
          </a:prstGeom>
          <a:noFill/>
        </p:spPr>
      </p:pic>
      <p:pic>
        <p:nvPicPr>
          <p:cNvPr id="18439" name="Picture 7" descr="помогает мам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47" y="1857364"/>
            <a:ext cx="1703379" cy="1214446"/>
          </a:xfrm>
          <a:prstGeom prst="rect">
            <a:avLst/>
          </a:prstGeom>
          <a:noFill/>
        </p:spPr>
      </p:pic>
      <p:pic>
        <p:nvPicPr>
          <p:cNvPr id="18438" name="Picture 6" descr="девочка ложится спа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174" y="1857363"/>
            <a:ext cx="1000132" cy="1194187"/>
          </a:xfrm>
          <a:prstGeom prst="rect">
            <a:avLst/>
          </a:prstGeom>
          <a:noFill/>
        </p:spPr>
      </p:pic>
      <p:pic>
        <p:nvPicPr>
          <p:cNvPr id="18437" name="Picture 5" descr="в ваз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0" y="1857364"/>
            <a:ext cx="1596270" cy="1285884"/>
          </a:xfrm>
          <a:prstGeom prst="rect">
            <a:avLst/>
          </a:prstGeom>
          <a:noFill/>
        </p:spPr>
      </p:pic>
      <p:pic>
        <p:nvPicPr>
          <p:cNvPr id="18436" name="Picture 4" descr="играет в мя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6132" y="1857364"/>
            <a:ext cx="1435254" cy="1214446"/>
          </a:xfrm>
          <a:prstGeom prst="rect">
            <a:avLst/>
          </a:prstGeom>
          <a:noFill/>
        </p:spPr>
      </p:pic>
      <p:pic>
        <p:nvPicPr>
          <p:cNvPr id="18435" name="Picture 3" descr="в портфеле тетрад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9206" y="1785926"/>
            <a:ext cx="1385714" cy="1214446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family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39404" y="1714488"/>
            <a:ext cx="1952596" cy="14275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3571876"/>
            <a:ext cx="12192000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de-DE" sz="4000" b="1" i="1" dirty="0" smtClean="0"/>
              <a:t>Wo sitzt der Hund?</a:t>
            </a:r>
            <a:endParaRPr lang="ru-RU" sz="4000" b="1" i="1" dirty="0" smtClean="0"/>
          </a:p>
          <a:p>
            <a:r>
              <a:rPr lang="de-DE" sz="4000" b="1" i="1" dirty="0" smtClean="0"/>
              <a:t>Wo ist der Junge?</a:t>
            </a:r>
            <a:endParaRPr lang="ru-RU" sz="4000" b="1" i="1" dirty="0" smtClean="0"/>
          </a:p>
          <a:p>
            <a:r>
              <a:rPr lang="de-DE" sz="4000" b="1" i="1" dirty="0" smtClean="0"/>
              <a:t>Wo liegt das Mädchen?</a:t>
            </a:r>
            <a:endParaRPr lang="ru-RU" sz="4000" b="1" i="1" dirty="0" smtClean="0"/>
          </a:p>
          <a:p>
            <a:r>
              <a:rPr lang="de-DE" sz="4000" b="1" i="1" dirty="0" smtClean="0"/>
              <a:t>Wo stehen die Blumen?</a:t>
            </a:r>
            <a:endParaRPr lang="ru-RU" sz="4000" b="1" i="1" dirty="0" smtClean="0"/>
          </a:p>
          <a:p>
            <a:r>
              <a:rPr lang="de-DE" sz="4000" b="1" i="1" dirty="0" smtClean="0"/>
              <a:t>Wo spielt der Junge?</a:t>
            </a:r>
            <a:endParaRPr lang="ru-RU" sz="4000" b="1" i="1" dirty="0" smtClean="0"/>
          </a:p>
          <a:p>
            <a:r>
              <a:rPr lang="de-DE" sz="4000" b="1" i="1" dirty="0" smtClean="0"/>
              <a:t>Wo liegt das Buch?</a:t>
            </a:r>
          </a:p>
          <a:p>
            <a:r>
              <a:rPr lang="de-DE" sz="4000" b="1" i="1" dirty="0" smtClean="0"/>
              <a:t>Wo sitzt die Familie?</a:t>
            </a:r>
            <a:endParaRPr lang="ru-RU" sz="4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обирают грибы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357166"/>
            <a:ext cx="2166910" cy="1752648"/>
          </a:xfrm>
          <a:prstGeom prst="rect">
            <a:avLst/>
          </a:prstGeom>
          <a:noFill/>
        </p:spPr>
      </p:pic>
      <p:pic>
        <p:nvPicPr>
          <p:cNvPr id="16387" name="Picture 3" descr="учатся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14" y="500042"/>
            <a:ext cx="2650835" cy="1500198"/>
          </a:xfrm>
          <a:prstGeom prst="rect">
            <a:avLst/>
          </a:prstGeom>
          <a:noFill/>
        </p:spPr>
      </p:pic>
      <p:pic>
        <p:nvPicPr>
          <p:cNvPr id="16386" name="Picture 2" descr="книжный шка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934" y="428604"/>
            <a:ext cx="2037111" cy="1500198"/>
          </a:xfrm>
          <a:prstGeom prst="rect">
            <a:avLst/>
          </a:prstGeom>
          <a:noFill/>
        </p:spPr>
      </p:pic>
      <p:pic>
        <p:nvPicPr>
          <p:cNvPr id="16385" name="Picture 1" descr="map_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1950" y="500042"/>
            <a:ext cx="2096550" cy="142876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909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boy-Spor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10842" y="214290"/>
            <a:ext cx="1486127" cy="1733093"/>
          </a:xfrm>
          <a:prstGeom prst="rect">
            <a:avLst/>
          </a:prstGeom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38150" y="2428868"/>
            <a:ext cx="114538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sind die Geschwister?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sitzen die Kinder?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stehen die Bücher?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wohnt Katja?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5400" b="1" i="1" dirty="0" smtClean="0">
                <a:cs typeface="Arial" pitchFamily="34" charset="0"/>
              </a:rPr>
              <a:t>Wo turnt der Junge?</a:t>
            </a:r>
            <a:endParaRPr kumimoji="0" lang="de-DE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117693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180975" algn="l"/>
              </a:tabLst>
              <a:defRPr/>
            </a:pPr>
            <a:r>
              <a:rPr lang="ru-RU" sz="3200" b="1" i="1" dirty="0" smtClean="0">
                <a:solidFill>
                  <a:srgbClr val="0000CC"/>
                </a:solidFill>
              </a:rPr>
              <a:t>Прочитай </a:t>
            </a:r>
            <a:r>
              <a:rPr lang="ru-RU" sz="3200" b="1" i="1" dirty="0">
                <a:solidFill>
                  <a:srgbClr val="0000CC"/>
                </a:solidFill>
              </a:rPr>
              <a:t>и переведи на немецкий язык диалоги. Научись пересказывать дословно на немецком языке на выбор 5 текстов.</a:t>
            </a:r>
            <a:endParaRPr lang="de-DE" sz="3200" b="1" i="1" dirty="0" smtClean="0">
              <a:solidFill>
                <a:srgbClr val="0000CC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r>
              <a:rPr lang="ru-RU" sz="4800" dirty="0"/>
              <a:t> </a:t>
            </a:r>
            <a:r>
              <a:rPr lang="de-DE" sz="4400" b="1" i="1" dirty="0" err="1" smtClean="0"/>
              <a:t>Minitext</a:t>
            </a:r>
            <a:r>
              <a:rPr lang="ru-RU" sz="4400" b="1" i="1" dirty="0" smtClean="0"/>
              <a:t> </a:t>
            </a:r>
            <a:r>
              <a:rPr lang="ru-RU" sz="4400" b="1" i="1" dirty="0"/>
              <a:t>1</a:t>
            </a:r>
            <a:endParaRPr lang="ru-RU" sz="4400" dirty="0"/>
          </a:p>
          <a:p>
            <a:r>
              <a:rPr lang="ru-RU" sz="4800" b="1" i="1" dirty="0"/>
              <a:t>— </a:t>
            </a:r>
            <a:r>
              <a:rPr lang="de-DE" sz="4800" b="1" i="1" dirty="0"/>
              <a:t>Ist das dein Hund</a:t>
            </a:r>
            <a:r>
              <a:rPr lang="ru-RU" sz="4800" b="1" i="1" dirty="0"/>
              <a:t>? </a:t>
            </a:r>
            <a:r>
              <a:rPr lang="de-DE" sz="4800" b="1" i="1" dirty="0"/>
              <a:t>Er läuft immer hier.</a:t>
            </a:r>
            <a:endParaRPr lang="ru-RU" sz="4800" b="1" i="1" dirty="0"/>
          </a:p>
          <a:p>
            <a:r>
              <a:rPr lang="de-DE" sz="4800" b="1" i="1" dirty="0"/>
              <a:t>— Ja, das ist mein Hund. Er heißt </a:t>
            </a:r>
            <a:r>
              <a:rPr lang="de-DE" sz="4800" b="1" i="1" dirty="0" err="1"/>
              <a:t>Scharik</a:t>
            </a:r>
            <a:r>
              <a:rPr lang="de-DE" sz="4800" b="1" i="1" dirty="0"/>
              <a:t>.</a:t>
            </a:r>
            <a:endParaRPr lang="ru-RU" sz="4800" b="1" i="1" dirty="0"/>
          </a:p>
          <a:p>
            <a:r>
              <a:rPr lang="de-DE" sz="4800" b="1" i="1" dirty="0"/>
              <a:t>— Ist er böse?</a:t>
            </a:r>
            <a:endParaRPr lang="ru-RU" sz="4800" b="1" i="1" dirty="0"/>
          </a:p>
          <a:p>
            <a:r>
              <a:rPr lang="de-DE" sz="4800" b="1" i="1" dirty="0"/>
              <a:t>— Nein, er ist sehr komisch.</a:t>
            </a:r>
            <a:endParaRPr lang="ru-RU" sz="48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348" y="285728"/>
            <a:ext cx="99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liegen</a:t>
            </a:r>
            <a:endParaRPr lang="ru-RU" sz="6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8348" y="2357430"/>
            <a:ext cx="99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hängen</a:t>
            </a:r>
            <a:endParaRPr lang="ru-RU" sz="6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8348" y="1285860"/>
            <a:ext cx="99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/>
              <a:t>лежать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38348" y="3286124"/>
            <a:ext cx="99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/>
              <a:t>висеть</a:t>
            </a:r>
            <a:endParaRPr lang="ru-RU" sz="6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8348" y="4214818"/>
            <a:ext cx="99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ich weiß nicht</a:t>
            </a:r>
            <a:endParaRPr lang="ru-RU" sz="6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8348" y="5357826"/>
            <a:ext cx="99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/>
              <a:t>я не знаю</a:t>
            </a:r>
            <a:endParaRPr lang="ru-RU" sz="6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ä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weiß 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Minitext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— Hallo, Helga! Wie geht’s?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— Ach, Frau Bach! Schlecht. Ich bin krank.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Minitext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3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— Ist das deine Schwester?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— Nein, das ist meine Freundin. Ich habe keine Schwester. Ich habe nur einen Bruder.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38084" y="214290"/>
            <a:ext cx="116443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Minitext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4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— Hallo, Monika! Bist du nicht in der Schule?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— Ich bin heute krank. Ich laufe jetzt in die Poliklinik.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1142984"/>
            <a:ext cx="1038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liegen</a:t>
            </a:r>
            <a:endParaRPr lang="ru-RU" sz="6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9720" y="3286124"/>
            <a:ext cx="1038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hängen</a:t>
            </a:r>
            <a:endParaRPr lang="ru-RU" sz="6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9720" y="0"/>
            <a:ext cx="1038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/>
              <a:t>лежать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9720" y="2214554"/>
            <a:ext cx="1038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/>
              <a:t>висеть</a:t>
            </a:r>
            <a:endParaRPr lang="ru-RU" sz="6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09720" y="5500702"/>
            <a:ext cx="1038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ich weiß nicht</a:t>
            </a:r>
            <a:endParaRPr lang="ru-RU" sz="6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09720" y="4357694"/>
            <a:ext cx="1038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/>
              <a:t>я не знаю</a:t>
            </a:r>
            <a:endParaRPr lang="ru-RU" sz="6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ä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weiß 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0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Und ob! </a:t>
            </a:r>
            <a:endParaRPr lang="ru-RU" sz="5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9720" y="857232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Ещё бы!</a:t>
            </a:r>
            <a:endParaRPr lang="ru-RU" sz="5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9720" y="1643050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nur</a:t>
            </a:r>
            <a:endParaRPr lang="en-US" sz="54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809720" y="3357562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hier</a:t>
            </a:r>
            <a:endParaRPr lang="ru-RU" sz="5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9720" y="4214818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здесь</a:t>
            </a:r>
            <a:endParaRPr lang="ru-RU" sz="5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09720" y="2500306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только</a:t>
            </a:r>
            <a:r>
              <a:rPr lang="en-US" sz="5400" b="1" i="1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9720" y="5072074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dort</a:t>
            </a:r>
            <a:endParaRPr lang="ru-RU" sz="5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09720" y="5934670"/>
            <a:ext cx="1038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там</a:t>
            </a:r>
            <a:endParaRPr lang="ru-RU" sz="5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58" y="0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Ещё бы!</a:t>
            </a:r>
            <a:endParaRPr lang="ru-RU" sz="5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1158" y="785794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Und ob! </a:t>
            </a:r>
            <a:endParaRPr lang="ru-RU" sz="5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1643050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только</a:t>
            </a:r>
            <a:r>
              <a:rPr lang="en-US" sz="5400" b="1" i="1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1158" y="3357562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здесь</a:t>
            </a:r>
            <a:endParaRPr lang="ru-RU" sz="5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81158" y="4214818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hier</a:t>
            </a:r>
            <a:endParaRPr lang="ru-RU" sz="5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1158" y="2500306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nur</a:t>
            </a:r>
            <a:endParaRPr lang="en-US" sz="5400" b="1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881158" y="5072074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там</a:t>
            </a:r>
            <a:endParaRPr lang="ru-RU" sz="5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81158" y="5934670"/>
            <a:ext cx="1031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b="1" i="1" dirty="0" smtClean="0"/>
              <a:t>dort</a:t>
            </a:r>
            <a:endParaRPr lang="ru-RU" sz="5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71480"/>
            <a:ext cx="1219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Составь предложения по образцу.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8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Heft? (</a:t>
            </a:r>
            <a:r>
              <a:rPr kumimoji="0" lang="de-DE" sz="8000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Olja</a:t>
            </a:r>
            <a:r>
              <a:rPr kumimoji="0" lang="de-DE" sz="8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8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Wo ist mein Heft?</a:t>
            </a:r>
            <a:r>
              <a:rPr kumimoji="0" lang="de-DE" sz="8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8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de-DE" sz="8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8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Ich weiß nicht</a:t>
            </a:r>
            <a:r>
              <a:rPr kumimoji="0" lang="de-DE" sz="8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 Hier </a:t>
            </a:r>
            <a:r>
              <a:rPr kumimoji="0" lang="de-DE" sz="8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liegt</a:t>
            </a:r>
            <a:r>
              <a:rPr kumimoji="0" lang="de-DE" sz="8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nur </a:t>
            </a:r>
            <a:r>
              <a:rPr kumimoji="0" lang="de-DE" sz="8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Olja</a:t>
            </a:r>
            <a:r>
              <a:rPr kumimoji="0" lang="de-DE" sz="8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de-DE" sz="8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Heft.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166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de-DE" sz="6600" b="1" i="1" dirty="0" smtClean="0">
                <a:ea typeface="Times New Roman"/>
                <a:cs typeface="Arial" pitchFamily="34" charset="0"/>
              </a:rPr>
              <a:t>Zeitung? (Dima)</a:t>
            </a:r>
            <a:endParaRPr lang="ru-RU" sz="6600" b="1" i="1" dirty="0">
              <a:ea typeface="Times New Roman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Wo ist meine Zeitung?</a:t>
            </a:r>
            <a:r>
              <a:rPr lang="de-DE" sz="72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72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lang="de-DE" sz="72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72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Ich weiß nicht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. Hier </a:t>
            </a:r>
            <a:r>
              <a:rPr lang="de-DE" sz="72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liegt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nur </a:t>
            </a:r>
            <a:r>
              <a:rPr lang="de-DE" sz="7200" b="1" i="1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Dima</a:t>
            </a:r>
            <a:r>
              <a:rPr lang="de-DE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Zeitung</a:t>
            </a:r>
            <a:r>
              <a:rPr lang="de-DE" sz="7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endParaRPr lang="ru-RU" sz="72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de-DE" sz="8000" b="1" i="1" dirty="0" smtClean="0">
                <a:ea typeface="Times New Roman"/>
                <a:cs typeface="Arial" pitchFamily="34" charset="0"/>
              </a:rPr>
              <a:t>Brief? (Katja)</a:t>
            </a:r>
            <a:endParaRPr lang="ru-RU" sz="8000" b="1" i="1" dirty="0">
              <a:ea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28802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8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Wo ist mein Brief?</a:t>
            </a:r>
            <a:r>
              <a:rPr lang="de-DE" sz="8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8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lang="de-DE" sz="8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80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Ich weiß nicht</a:t>
            </a:r>
            <a:r>
              <a:rPr lang="de-DE" sz="8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. Hier </a:t>
            </a:r>
            <a:r>
              <a:rPr lang="de-DE" sz="8000" b="1" i="1" u="sng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liegt</a:t>
            </a:r>
            <a:r>
              <a:rPr lang="de-DE" sz="8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nur </a:t>
            </a:r>
            <a:r>
              <a:rPr lang="de-DE" sz="8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Katja</a:t>
            </a:r>
            <a:r>
              <a:rPr lang="de-DE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lang="de-DE" sz="8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de-DE" sz="8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Brief</a:t>
            </a:r>
            <a:r>
              <a:rPr lang="de-DE" sz="8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endParaRPr lang="ru-RU" sz="8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RESOURCE_PATHS_HASH" val="b5c53bff164ca3da6db65ab7b059bec641b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17716</TotalTime>
  <Words>987</Words>
  <Application>Microsoft Office PowerPoint</Application>
  <PresentationFormat>Произвольный</PresentationFormat>
  <Paragraphs>276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Stunde_23</dc:title>
  <dc:creator>Admin</dc:creator>
  <cp:lastModifiedBy>Admin</cp:lastModifiedBy>
  <cp:revision>4355</cp:revision>
  <dcterms:created xsi:type="dcterms:W3CDTF">2010-08-02T17:52:52Z</dcterms:created>
  <dcterms:modified xsi:type="dcterms:W3CDTF">2022-10-01T18:22:51Z</dcterms:modified>
</cp:coreProperties>
</file>